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6"/>
  </p:notesMasterIdLst>
  <p:sldIdLst>
    <p:sldId id="256" r:id="rId2"/>
    <p:sldId id="257" r:id="rId3"/>
    <p:sldId id="259" r:id="rId4"/>
    <p:sldId id="260" r:id="rId5"/>
    <p:sldId id="261" r:id="rId6"/>
    <p:sldId id="270" r:id="rId7"/>
    <p:sldId id="263" r:id="rId8"/>
    <p:sldId id="271" r:id="rId9"/>
    <p:sldId id="264" r:id="rId10"/>
    <p:sldId id="265" r:id="rId11"/>
    <p:sldId id="266" r:id="rId12"/>
    <p:sldId id="267" r:id="rId13"/>
    <p:sldId id="268" r:id="rId14"/>
    <p:sldId id="269" r:id="rId1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3C2"/>
    <a:srgbClr val="0000CC"/>
    <a:srgbClr val="003635"/>
    <a:srgbClr val="9EFF29"/>
    <a:srgbClr val="C80064"/>
    <a:srgbClr val="C33A1F"/>
    <a:srgbClr val="FF2549"/>
    <a:srgbClr val="007033"/>
    <a:srgbClr val="D6370C"/>
    <a:srgbClr val="1D3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56" autoAdjust="0"/>
    <p:restoredTop sz="94660"/>
  </p:normalViewPr>
  <p:slideViewPr>
    <p:cSldViewPr snapToGrid="0">
      <p:cViewPr varScale="1">
        <p:scale>
          <a:sx n="107" d="100"/>
          <a:sy n="107" d="100"/>
        </p:scale>
        <p:origin x="600" y="-82"/>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gif>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2/20/2023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F533E96-F078-4B3D-A8F4-F1AF21EBC357}" type="slidenum">
              <a:rPr lang="en-US" smtClean="0"/>
              <a:t>5</a:t>
            </a:fld>
            <a:endParaRPr lang="en-US"/>
          </a:p>
        </p:txBody>
      </p:sp>
    </p:spTree>
    <p:extLst>
      <p:ext uri="{BB962C8B-B14F-4D97-AF65-F5344CB8AC3E}">
        <p14:creationId xmlns:p14="http://schemas.microsoft.com/office/powerpoint/2010/main" val="40885936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27703" y="1784556"/>
            <a:ext cx="8229600" cy="1688688"/>
          </a:xfrm>
          <a:noFill/>
          <a:effectLst>
            <a:outerShdw blurRad="50800" dist="38100" dir="2700000" algn="tl" rotWithShape="0">
              <a:prstClr val="black">
                <a:alpha val="40000"/>
              </a:prstClr>
            </a:outerShdw>
          </a:effectLst>
        </p:spPr>
        <p:txBody>
          <a:bodyPr>
            <a:normAutofit/>
          </a:bodyPr>
          <a:lstStyle>
            <a:lvl1pPr algn="r">
              <a:defRPr sz="3600">
                <a:solidFill>
                  <a:srgbClr val="0070C0"/>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20328" y="3694468"/>
            <a:ext cx="8229600" cy="678426"/>
          </a:xfrm>
        </p:spPr>
        <p:txBody>
          <a:bodyPr>
            <a:normAutofit/>
          </a:bodyPr>
          <a:lstStyle>
            <a:lvl1pPr marL="0" indent="0" algn="r">
              <a:buNone/>
              <a:defRPr sz="2800" b="0" i="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71947" y="224337"/>
            <a:ext cx="8259098" cy="763526"/>
          </a:xfrm>
        </p:spPr>
        <p:txBody>
          <a:bodyPr>
            <a:normAutofit/>
          </a:bodyPr>
          <a:lstStyle>
            <a:lvl1pPr algn="r">
              <a:defRPr sz="3600" baseline="0">
                <a:solidFill>
                  <a:srgbClr val="0070C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63714" y="1312606"/>
            <a:ext cx="8246070" cy="3465870"/>
          </a:xfrm>
        </p:spPr>
        <p:txBody>
          <a:bodyPr/>
          <a:lstStyle>
            <a:lvl1pPr algn="l">
              <a:defRPr sz="2800">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92106" y="406537"/>
            <a:ext cx="6283782" cy="725349"/>
          </a:xfrm>
        </p:spPr>
        <p:txBody>
          <a:bodyPr>
            <a:normAutofit/>
          </a:bodyPr>
          <a:lstStyle>
            <a:lvl1pPr algn="l">
              <a:defRPr sz="3600">
                <a:solidFill>
                  <a:srgbClr val="0070C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389238" y="1268361"/>
            <a:ext cx="6304935" cy="3420136"/>
          </a:xfrm>
        </p:spPr>
        <p:txBody>
          <a:bodyPr/>
          <a:lstStyle>
            <a:lvl1pPr>
              <a:defRPr sz="2800">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2/20/2023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2692" y="271648"/>
            <a:ext cx="8093365" cy="763525"/>
          </a:xfrm>
        </p:spPr>
        <p:txBody>
          <a:bodyPr>
            <a:normAutofit/>
          </a:bodyPr>
          <a:lstStyle>
            <a:lvl1pPr algn="r">
              <a:defRPr sz="3600" baseline="0">
                <a:solidFill>
                  <a:srgbClr val="0070C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22131" y="1655517"/>
            <a:ext cx="4040188"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22131" y="2127914"/>
            <a:ext cx="4040188"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57252" y="1655517"/>
            <a:ext cx="4041775"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57252" y="2127914"/>
            <a:ext cx="4041775"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2/20/2023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2/20/2023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2/20/2023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2/20/2023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ieeexplore.ieee.org/author/38252878700" TargetMode="External"/><Relationship Id="rId2" Type="http://schemas.openxmlformats.org/officeDocument/2006/relationships/hyperlink" Target="https://ieeexplore.ieee.org/author/37088361234" TargetMode="External"/><Relationship Id="rId1" Type="http://schemas.openxmlformats.org/officeDocument/2006/relationships/slideLayout" Target="../slideLayouts/slideLayout2.xml"/><Relationship Id="rId5" Type="http://schemas.openxmlformats.org/officeDocument/2006/relationships/hyperlink" Target="https://ieeexplore.ieee.org/author/38543069200" TargetMode="External"/><Relationship Id="rId4" Type="http://schemas.openxmlformats.org/officeDocument/2006/relationships/hyperlink" Target="https://ieeexplore.ieee.org/author/3739537580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ieeexplore.org/abstract/document/9138645/"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ieeexplore.org/abstract/document/9195421/" TargetMode="External"/><Relationship Id="rId5" Type="http://schemas.openxmlformats.org/officeDocument/2006/relationships/hyperlink" Target="https://ieeexplore.org/abstract/document/9181736/" TargetMode="External"/><Relationship Id="rId4" Type="http://schemas.openxmlformats.org/officeDocument/2006/relationships/hyperlink" Target="https://ieeexplore.org/abstract/document/9238613/"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08349" y="2071686"/>
            <a:ext cx="5035651" cy="1107625"/>
          </a:xfrm>
        </p:spPr>
        <p:txBody>
          <a:bodyPr>
            <a:normAutofit/>
          </a:bodyPr>
          <a:lstStyle/>
          <a:p>
            <a:r>
              <a:rPr lang="en-US" sz="3200" b="1" dirty="0"/>
              <a:t>Social Distancing Detection</a:t>
            </a:r>
          </a:p>
        </p:txBody>
      </p:sp>
      <p:sp>
        <p:nvSpPr>
          <p:cNvPr id="3" name="Subtitle 2"/>
          <p:cNvSpPr>
            <a:spLocks noGrp="1"/>
          </p:cNvSpPr>
          <p:nvPr>
            <p:ph type="subTitle" idx="1"/>
          </p:nvPr>
        </p:nvSpPr>
        <p:spPr>
          <a:xfrm>
            <a:off x="464575" y="3753458"/>
            <a:ext cx="8192728" cy="730043"/>
          </a:xfrm>
        </p:spPr>
        <p:txBody>
          <a:bodyPr>
            <a:noAutofit/>
          </a:bodyPr>
          <a:lstStyle/>
          <a:p>
            <a:r>
              <a:rPr lang="en-US" sz="1500" b="1" u="sng" dirty="0"/>
              <a:t>Team Members</a:t>
            </a:r>
          </a:p>
          <a:p>
            <a:r>
              <a:rPr lang="en-US" sz="1500" dirty="0"/>
              <a:t>Joseph Chelladurai.S-1020</a:t>
            </a:r>
          </a:p>
          <a:p>
            <a:r>
              <a:rPr lang="en-US" sz="1500" dirty="0"/>
              <a:t>Naveen.V-1035</a:t>
            </a:r>
          </a:p>
          <a:p>
            <a:r>
              <a:rPr lang="en-US" sz="1500" dirty="0" err="1"/>
              <a:t>Raghul</a:t>
            </a:r>
            <a:r>
              <a:rPr lang="en-US" sz="1500" dirty="0"/>
              <a:t> Rajkumar.R-1044</a:t>
            </a:r>
          </a:p>
        </p:txBody>
      </p:sp>
      <p:pic>
        <p:nvPicPr>
          <p:cNvPr id="4" name="Picture 3">
            <a:extLst>
              <a:ext uri="{FF2B5EF4-FFF2-40B4-BE49-F238E27FC236}">
                <a16:creationId xmlns:a16="http://schemas.microsoft.com/office/drawing/2014/main" id="{D60ADDF1-E615-E42D-BA80-6D34BE8EDC58}"/>
              </a:ext>
            </a:extLst>
          </p:cNvPr>
          <p:cNvPicPr>
            <a:picLocks noChangeAspect="1"/>
          </p:cNvPicPr>
          <p:nvPr/>
        </p:nvPicPr>
        <p:blipFill>
          <a:blip r:embed="rId2"/>
          <a:stretch>
            <a:fillRect/>
          </a:stretch>
        </p:blipFill>
        <p:spPr>
          <a:xfrm>
            <a:off x="5105808" y="349724"/>
            <a:ext cx="3761558" cy="786452"/>
          </a:xfrm>
          <a:prstGeom prst="rect">
            <a:avLst/>
          </a:prstGeom>
        </p:spPr>
      </p:pic>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06D1A-33C4-80C4-9189-9F0469242A3B}"/>
              </a:ext>
            </a:extLst>
          </p:cNvPr>
          <p:cNvSpPr>
            <a:spLocks noGrp="1"/>
          </p:cNvSpPr>
          <p:nvPr>
            <p:ph type="title"/>
          </p:nvPr>
        </p:nvSpPr>
        <p:spPr/>
        <p:txBody>
          <a:bodyPr/>
          <a:lstStyle/>
          <a:p>
            <a:r>
              <a:rPr lang="en-IN" dirty="0"/>
              <a:t>UML Diagram</a:t>
            </a:r>
          </a:p>
        </p:txBody>
      </p:sp>
      <p:pic>
        <p:nvPicPr>
          <p:cNvPr id="4" name="Content Placeholder 3">
            <a:extLst>
              <a:ext uri="{FF2B5EF4-FFF2-40B4-BE49-F238E27FC236}">
                <a16:creationId xmlns:a16="http://schemas.microsoft.com/office/drawing/2014/main" id="{243464CC-7508-36FD-7AC9-1E4704435F49}"/>
              </a:ext>
            </a:extLst>
          </p:cNvPr>
          <p:cNvPicPr>
            <a:picLocks noGrp="1" noChangeAspect="1"/>
          </p:cNvPicPr>
          <p:nvPr>
            <p:ph idx="1"/>
          </p:nvPr>
        </p:nvPicPr>
        <p:blipFill>
          <a:blip r:embed="rId2"/>
          <a:stretch>
            <a:fillRect/>
          </a:stretch>
        </p:blipFill>
        <p:spPr>
          <a:xfrm>
            <a:off x="2178844" y="1453651"/>
            <a:ext cx="4786312" cy="3596980"/>
          </a:xfrm>
          <a:prstGeom prst="rect">
            <a:avLst/>
          </a:prstGeom>
        </p:spPr>
      </p:pic>
    </p:spTree>
    <p:extLst>
      <p:ext uri="{BB962C8B-B14F-4D97-AF65-F5344CB8AC3E}">
        <p14:creationId xmlns:p14="http://schemas.microsoft.com/office/powerpoint/2010/main" val="448944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68BF9-452E-40C7-9413-E76F726A819B}"/>
              </a:ext>
            </a:extLst>
          </p:cNvPr>
          <p:cNvSpPr>
            <a:spLocks noGrp="1"/>
          </p:cNvSpPr>
          <p:nvPr>
            <p:ph type="title"/>
          </p:nvPr>
        </p:nvSpPr>
        <p:spPr/>
        <p:txBody>
          <a:bodyPr/>
          <a:lstStyle/>
          <a:p>
            <a:r>
              <a:rPr lang="en-IN" dirty="0"/>
              <a:t>Architecture Diagram</a:t>
            </a:r>
          </a:p>
        </p:txBody>
      </p:sp>
      <p:pic>
        <p:nvPicPr>
          <p:cNvPr id="4" name="Picture 2" descr="Figure 3 - YOLO model applied for pedestrian detection.">
            <a:extLst>
              <a:ext uri="{FF2B5EF4-FFF2-40B4-BE49-F238E27FC236}">
                <a16:creationId xmlns:a16="http://schemas.microsoft.com/office/drawing/2014/main" id="{414FF143-D216-3DCE-86CD-9990E6C40B4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82053" y="1453651"/>
            <a:ext cx="4179893" cy="3465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1413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8D436-29BA-B175-602C-D60FBCAC5C7D}"/>
              </a:ext>
            </a:extLst>
          </p:cNvPr>
          <p:cNvSpPr>
            <a:spLocks noGrp="1"/>
          </p:cNvSpPr>
          <p:nvPr>
            <p:ph type="title"/>
          </p:nvPr>
        </p:nvSpPr>
        <p:spPr/>
        <p:txBody>
          <a:bodyPr/>
          <a:lstStyle/>
          <a:p>
            <a:r>
              <a:rPr lang="en-IN" dirty="0"/>
              <a:t>Modules Description</a:t>
            </a:r>
          </a:p>
        </p:txBody>
      </p:sp>
      <p:sp>
        <p:nvSpPr>
          <p:cNvPr id="3" name="Content Placeholder 2">
            <a:extLst>
              <a:ext uri="{FF2B5EF4-FFF2-40B4-BE49-F238E27FC236}">
                <a16:creationId xmlns:a16="http://schemas.microsoft.com/office/drawing/2014/main" id="{E47EFC58-B05C-394F-33B0-ACD2D823C810}"/>
              </a:ext>
            </a:extLst>
          </p:cNvPr>
          <p:cNvSpPr>
            <a:spLocks noGrp="1"/>
          </p:cNvSpPr>
          <p:nvPr>
            <p:ph idx="1"/>
          </p:nvPr>
        </p:nvSpPr>
        <p:spPr/>
        <p:txBody>
          <a:bodyPr>
            <a:noAutofit/>
          </a:bodyPr>
          <a:lstStyle/>
          <a:p>
            <a:r>
              <a:rPr lang="en-US" sz="2400" b="0" i="0" dirty="0">
                <a:solidFill>
                  <a:srgbClr val="D1D5DB"/>
                </a:solidFill>
                <a:effectLst/>
                <a:latin typeface="Söhne"/>
              </a:rPr>
              <a:t>YOLOv3 (You Only Look Once version 3) is a real-time object detection system that utilizes deep learning and convolutional neural networks to detect and classify objects within an image or video frame.</a:t>
            </a:r>
          </a:p>
          <a:p>
            <a:r>
              <a:rPr lang="en-US" sz="2400" b="0" i="0" dirty="0">
                <a:solidFill>
                  <a:srgbClr val="D1D5DB"/>
                </a:solidFill>
                <a:effectLst/>
                <a:latin typeface="Söhne"/>
              </a:rPr>
              <a:t>YOLOv3 works by dividing an image into a grid and using each cell of the grid to predict multiple bounding boxes and the corresponding class probabilities. The output of YOLOv3 can be used for various computer vision tasks such as object tracking, image segmentation, and image classification.</a:t>
            </a:r>
            <a:endParaRPr lang="en-IN" sz="2400" dirty="0"/>
          </a:p>
        </p:txBody>
      </p:sp>
    </p:spTree>
    <p:extLst>
      <p:ext uri="{BB962C8B-B14F-4D97-AF65-F5344CB8AC3E}">
        <p14:creationId xmlns:p14="http://schemas.microsoft.com/office/powerpoint/2010/main" val="3647455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92BFB-0D34-9D7E-827B-2F9E63CE5D81}"/>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2337765F-24B2-F9E5-1D3E-CA2B5C603502}"/>
              </a:ext>
            </a:extLst>
          </p:cNvPr>
          <p:cNvSpPr>
            <a:spLocks noGrp="1"/>
          </p:cNvSpPr>
          <p:nvPr>
            <p:ph idx="1"/>
          </p:nvPr>
        </p:nvSpPr>
        <p:spPr/>
        <p:txBody>
          <a:bodyPr>
            <a:normAutofit fontScale="92500" lnSpcReduction="10000"/>
          </a:bodyPr>
          <a:lstStyle/>
          <a:p>
            <a:r>
              <a:rPr lang="en-IN" dirty="0"/>
              <a:t>Using the YOLOv3 algorithm the cameras are used to detect the distance of each person and calculate the distance of the people in the environment using Euclidian's distance formula and alarm them if they are too close to each other via the external speakers. By using this detection system we can </a:t>
            </a:r>
            <a:r>
              <a:rPr lang="en-US" b="0" i="0" dirty="0">
                <a:solidFill>
                  <a:srgbClr val="D1D5DB"/>
                </a:solidFill>
                <a:effectLst/>
                <a:latin typeface="Söhne"/>
              </a:rPr>
              <a:t>ensure that social distancing guidelines are being followed. The system is highly effective in monitoring large crowds in real-time and providing </a:t>
            </a:r>
            <a:r>
              <a:rPr lang="en-US" dirty="0">
                <a:solidFill>
                  <a:srgbClr val="D1D5DB"/>
                </a:solidFill>
                <a:latin typeface="Söhne"/>
              </a:rPr>
              <a:t>real-time</a:t>
            </a:r>
            <a:r>
              <a:rPr lang="en-US" b="0" i="0" dirty="0">
                <a:solidFill>
                  <a:srgbClr val="D1D5DB"/>
                </a:solidFill>
                <a:effectLst/>
                <a:latin typeface="Söhne"/>
              </a:rPr>
              <a:t> feedback.</a:t>
            </a:r>
            <a:endParaRPr lang="en-IN" dirty="0"/>
          </a:p>
        </p:txBody>
      </p:sp>
    </p:spTree>
    <p:extLst>
      <p:ext uri="{BB962C8B-B14F-4D97-AF65-F5344CB8AC3E}">
        <p14:creationId xmlns:p14="http://schemas.microsoft.com/office/powerpoint/2010/main" val="3992275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CCC2F-7F4B-D601-1ED2-5FE5E3D9BE2C}"/>
              </a:ext>
            </a:extLst>
          </p:cNvPr>
          <p:cNvSpPr>
            <a:spLocks noGrp="1"/>
          </p:cNvSpPr>
          <p:nvPr>
            <p:ph type="title"/>
          </p:nvPr>
        </p:nvSpPr>
        <p:spPr/>
        <p:txBody>
          <a:bodyPr/>
          <a:lstStyle/>
          <a:p>
            <a:r>
              <a:rPr lang="en-IN" dirty="0"/>
              <a:t>Reference</a:t>
            </a:r>
          </a:p>
        </p:txBody>
      </p:sp>
      <p:sp>
        <p:nvSpPr>
          <p:cNvPr id="3" name="Content Placeholder 2">
            <a:extLst>
              <a:ext uri="{FF2B5EF4-FFF2-40B4-BE49-F238E27FC236}">
                <a16:creationId xmlns:a16="http://schemas.microsoft.com/office/drawing/2014/main" id="{D46C65A6-AE83-C76F-CE42-857541A56E2F}"/>
              </a:ext>
            </a:extLst>
          </p:cNvPr>
          <p:cNvSpPr>
            <a:spLocks noGrp="1"/>
          </p:cNvSpPr>
          <p:nvPr>
            <p:ph idx="1"/>
          </p:nvPr>
        </p:nvSpPr>
        <p:spPr/>
        <p:txBody>
          <a:bodyPr>
            <a:normAutofit fontScale="62500" lnSpcReduction="20000"/>
          </a:bodyPr>
          <a:lstStyle/>
          <a:p>
            <a:r>
              <a:rPr lang="en-IN" sz="3300" b="0" i="0" dirty="0">
                <a:solidFill>
                  <a:srgbClr val="D1D5DB"/>
                </a:solidFill>
                <a:effectLst/>
                <a:latin typeface="Times New Roman" panose="02020603050405020304" pitchFamily="18" charset="0"/>
                <a:cs typeface="Times New Roman" panose="02020603050405020304" pitchFamily="18" charset="0"/>
              </a:rPr>
              <a:t> </a:t>
            </a:r>
            <a:r>
              <a:rPr lang="en-IN" sz="3300" b="0" i="0" u="sng" dirty="0">
                <a:solidFill>
                  <a:srgbClr val="D1D5DB"/>
                </a:solidFill>
                <a:effectLst/>
                <a:latin typeface="Times New Roman" panose="02020603050405020304" pitchFamily="18" charset="0"/>
                <a:cs typeface="Times New Roman" panose="02020603050405020304" pitchFamily="18" charset="0"/>
              </a:rPr>
              <a:t>Ahmed M. </a:t>
            </a:r>
            <a:r>
              <a:rPr lang="en-IN" sz="3300" b="0" i="0" u="sng" dirty="0" err="1">
                <a:solidFill>
                  <a:srgbClr val="D1D5DB"/>
                </a:solidFill>
                <a:effectLst/>
                <a:latin typeface="Times New Roman" panose="02020603050405020304" pitchFamily="18" charset="0"/>
                <a:cs typeface="Times New Roman" panose="02020603050405020304" pitchFamily="18" charset="0"/>
              </a:rPr>
              <a:t>AlHosani</a:t>
            </a:r>
            <a:r>
              <a:rPr lang="en-IN" sz="3300" b="0" i="0" u="sng" dirty="0">
                <a:solidFill>
                  <a:srgbClr val="D1D5DB"/>
                </a:solidFill>
                <a:effectLst/>
                <a:latin typeface="Times New Roman" panose="02020603050405020304" pitchFamily="18" charset="0"/>
                <a:cs typeface="Times New Roman" panose="02020603050405020304" pitchFamily="18" charset="0"/>
              </a:rPr>
              <a:t>, et al</a:t>
            </a:r>
            <a:r>
              <a:rPr lang="en-IN" sz="3300" b="0" i="0" dirty="0">
                <a:solidFill>
                  <a:srgbClr val="D1D5DB"/>
                </a:solidFill>
                <a:effectLst/>
                <a:latin typeface="Times New Roman" panose="02020603050405020304" pitchFamily="18" charset="0"/>
                <a:cs typeface="Times New Roman" panose="02020603050405020304" pitchFamily="18" charset="0"/>
              </a:rPr>
              <a:t>. - IEEE Access</a:t>
            </a:r>
          </a:p>
          <a:p>
            <a:r>
              <a:rPr lang="en-IN" sz="3300" b="0" i="0" u="sng" dirty="0" err="1">
                <a:solidFill>
                  <a:srgbClr val="D1D5DB"/>
                </a:solidFill>
                <a:effectLst/>
                <a:latin typeface="Times New Roman" panose="02020603050405020304" pitchFamily="18" charset="0"/>
                <a:cs typeface="Times New Roman" panose="02020603050405020304" pitchFamily="18" charset="0"/>
              </a:rPr>
              <a:t>Jiajia</a:t>
            </a:r>
            <a:r>
              <a:rPr lang="en-IN" sz="3300" b="0" i="0" u="sng" dirty="0">
                <a:solidFill>
                  <a:srgbClr val="D1D5DB"/>
                </a:solidFill>
                <a:effectLst/>
                <a:latin typeface="Times New Roman" panose="02020603050405020304" pitchFamily="18" charset="0"/>
                <a:cs typeface="Times New Roman" panose="02020603050405020304" pitchFamily="18" charset="0"/>
              </a:rPr>
              <a:t> Liu, et al.</a:t>
            </a:r>
            <a:r>
              <a:rPr lang="en-IN" sz="3300" b="0" i="0" dirty="0">
                <a:solidFill>
                  <a:srgbClr val="D1D5DB"/>
                </a:solidFill>
                <a:effectLst/>
                <a:latin typeface="Times New Roman" panose="02020603050405020304" pitchFamily="18" charset="0"/>
                <a:cs typeface="Times New Roman" panose="02020603050405020304" pitchFamily="18" charset="0"/>
              </a:rPr>
              <a:t> - IEEE Transactions on Emerging Topics in Computational Intelligence</a:t>
            </a:r>
            <a:endParaRPr lang="en-IN" sz="3300" dirty="0">
              <a:solidFill>
                <a:srgbClr val="D1D5DB"/>
              </a:solidFill>
              <a:latin typeface="Times New Roman" panose="02020603050405020304" pitchFamily="18" charset="0"/>
              <a:cs typeface="Times New Roman" panose="02020603050405020304" pitchFamily="18" charset="0"/>
            </a:endParaRPr>
          </a:p>
          <a:p>
            <a:r>
              <a:rPr lang="en-IN" sz="3300" b="0" i="0" u="sng" dirty="0" err="1">
                <a:solidFill>
                  <a:srgbClr val="D1D5DB"/>
                </a:solidFill>
                <a:effectLst/>
                <a:latin typeface="Times New Roman" panose="02020603050405020304" pitchFamily="18" charset="0"/>
                <a:cs typeface="Times New Roman" panose="02020603050405020304" pitchFamily="18" charset="0"/>
              </a:rPr>
              <a:t>Yiran</a:t>
            </a:r>
            <a:r>
              <a:rPr lang="en-IN" sz="3300" b="0" i="0" u="sng" dirty="0">
                <a:solidFill>
                  <a:srgbClr val="D1D5DB"/>
                </a:solidFill>
                <a:effectLst/>
                <a:latin typeface="Times New Roman" panose="02020603050405020304" pitchFamily="18" charset="0"/>
                <a:cs typeface="Times New Roman" panose="02020603050405020304" pitchFamily="18" charset="0"/>
              </a:rPr>
              <a:t> Wang, et al. </a:t>
            </a:r>
            <a:r>
              <a:rPr lang="en-IN" sz="3300" b="0" i="0" dirty="0">
                <a:solidFill>
                  <a:srgbClr val="D1D5DB"/>
                </a:solidFill>
                <a:effectLst/>
                <a:latin typeface="Times New Roman" panose="02020603050405020304" pitchFamily="18" charset="0"/>
                <a:cs typeface="Times New Roman" panose="02020603050405020304" pitchFamily="18" charset="0"/>
              </a:rPr>
              <a:t>- IEEE Internet of Things Journal</a:t>
            </a:r>
          </a:p>
          <a:p>
            <a:r>
              <a:rPr lang="en-IN" sz="3300" b="0" i="0" u="sng" dirty="0" err="1">
                <a:solidFill>
                  <a:srgbClr val="D1D5DB"/>
                </a:solidFill>
                <a:effectLst/>
                <a:latin typeface="Times New Roman" panose="02020603050405020304" pitchFamily="18" charset="0"/>
                <a:cs typeface="Times New Roman" panose="02020603050405020304" pitchFamily="18" charset="0"/>
              </a:rPr>
              <a:t>Shaohua</a:t>
            </a:r>
            <a:r>
              <a:rPr lang="en-IN" sz="3300" b="0" i="0" u="sng" dirty="0">
                <a:solidFill>
                  <a:srgbClr val="D1D5DB"/>
                </a:solidFill>
                <a:effectLst/>
                <a:latin typeface="Times New Roman" panose="02020603050405020304" pitchFamily="18" charset="0"/>
                <a:cs typeface="Times New Roman" panose="02020603050405020304" pitchFamily="18" charset="0"/>
              </a:rPr>
              <a:t> Tan, et al</a:t>
            </a:r>
            <a:r>
              <a:rPr lang="en-IN" sz="3300" b="0" i="0" dirty="0">
                <a:solidFill>
                  <a:srgbClr val="D1D5DB"/>
                </a:solidFill>
                <a:effectLst/>
                <a:latin typeface="Times New Roman" panose="02020603050405020304" pitchFamily="18" charset="0"/>
                <a:cs typeface="Times New Roman" panose="02020603050405020304" pitchFamily="18" charset="0"/>
              </a:rPr>
              <a:t>. - IEEE Sensors Journal</a:t>
            </a:r>
          </a:p>
          <a:p>
            <a:pPr algn="l"/>
            <a:r>
              <a:rPr lang="en-IN" sz="3300" b="0" i="0" strike="noStrike" dirty="0">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Yew Cheong Hou</a:t>
            </a:r>
            <a:r>
              <a:rPr lang="en-IN" sz="3300" b="0" i="0" strike="noStrike" dirty="0">
                <a:effectLst/>
                <a:latin typeface="Times New Roman" panose="02020603050405020304" pitchFamily="18" charset="0"/>
                <a:cs typeface="Times New Roman" panose="02020603050405020304" pitchFamily="18" charset="0"/>
              </a:rPr>
              <a:t> - </a:t>
            </a:r>
            <a:r>
              <a:rPr lang="en-IN" sz="3300" b="0" i="0" dirty="0">
                <a:effectLst/>
                <a:latin typeface="Times New Roman" panose="02020603050405020304" pitchFamily="18" charset="0"/>
                <a:cs typeface="Times New Roman" panose="02020603050405020304" pitchFamily="18" charset="0"/>
              </a:rPr>
              <a:t>Institute of Informatics and Computing in Energy.</a:t>
            </a:r>
          </a:p>
          <a:p>
            <a:pPr algn="l"/>
            <a:r>
              <a:rPr lang="en-IN" sz="3300" b="0" i="0" strike="noStrike" dirty="0" err="1">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Mohd</a:t>
            </a:r>
            <a:r>
              <a:rPr lang="en-IN" sz="3300" b="0" i="0" strike="noStrike" dirty="0">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 </a:t>
            </a:r>
            <a:r>
              <a:rPr lang="en-IN" sz="3300" b="0" i="0" strike="noStrike" dirty="0" err="1">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Zafri</a:t>
            </a:r>
            <a:r>
              <a:rPr lang="en-IN" sz="3300" b="0" i="0" strike="noStrike" dirty="0">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 </a:t>
            </a:r>
            <a:r>
              <a:rPr lang="en-IN" sz="3300" b="0" i="0" strike="noStrike" dirty="0" err="1">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Baharuddin</a:t>
            </a:r>
            <a:r>
              <a:rPr lang="en-IN" sz="3300" b="0" i="0" strike="noStrike" dirty="0">
                <a:effectLst/>
                <a:latin typeface="Times New Roman" panose="02020603050405020304" pitchFamily="18" charset="0"/>
                <a:cs typeface="Times New Roman" panose="02020603050405020304" pitchFamily="18" charset="0"/>
              </a:rPr>
              <a:t> -</a:t>
            </a:r>
            <a:r>
              <a:rPr lang="en-IN" sz="3300" strike="noStrike" dirty="0">
                <a:latin typeface="Times New Roman" panose="02020603050405020304" pitchFamily="18" charset="0"/>
                <a:cs typeface="Times New Roman" panose="02020603050405020304" pitchFamily="18" charset="0"/>
              </a:rPr>
              <a:t> </a:t>
            </a:r>
            <a:r>
              <a:rPr lang="en-IN" sz="3300" b="0" i="0" dirty="0">
                <a:effectLst/>
                <a:latin typeface="Times New Roman" panose="02020603050405020304" pitchFamily="18" charset="0"/>
                <a:cs typeface="Times New Roman" panose="02020603050405020304" pitchFamily="18" charset="0"/>
              </a:rPr>
              <a:t>College of Engineering, </a:t>
            </a:r>
            <a:r>
              <a:rPr lang="en-IN" sz="3300" b="0" i="0" dirty="0" err="1">
                <a:effectLst/>
                <a:latin typeface="Times New Roman" panose="02020603050405020304" pitchFamily="18" charset="0"/>
                <a:cs typeface="Times New Roman" panose="02020603050405020304" pitchFamily="18" charset="0"/>
              </a:rPr>
              <a:t>Universiti</a:t>
            </a:r>
            <a:r>
              <a:rPr lang="en-IN" sz="3300" b="0" i="0" dirty="0">
                <a:effectLst/>
                <a:latin typeface="Times New Roman" panose="02020603050405020304" pitchFamily="18" charset="0"/>
                <a:cs typeface="Times New Roman" panose="02020603050405020304" pitchFamily="18" charset="0"/>
              </a:rPr>
              <a:t> Tenaga Nasional, </a:t>
            </a:r>
            <a:r>
              <a:rPr lang="en-IN" sz="3300" b="0" i="0" dirty="0" err="1">
                <a:effectLst/>
                <a:latin typeface="Times New Roman" panose="02020603050405020304" pitchFamily="18" charset="0"/>
                <a:cs typeface="Times New Roman" panose="02020603050405020304" pitchFamily="18" charset="0"/>
              </a:rPr>
              <a:t>Kajang</a:t>
            </a:r>
            <a:r>
              <a:rPr lang="en-IN" sz="3300" b="0" i="0" dirty="0">
                <a:effectLst/>
                <a:latin typeface="Times New Roman" panose="02020603050405020304" pitchFamily="18" charset="0"/>
                <a:cs typeface="Times New Roman" panose="02020603050405020304" pitchFamily="18" charset="0"/>
              </a:rPr>
              <a:t>, Selangor, Malaysia.</a:t>
            </a:r>
          </a:p>
          <a:p>
            <a:pPr algn="l"/>
            <a:r>
              <a:rPr lang="en-IN" sz="3300" b="0" i="0" strike="noStrike" dirty="0">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Salman </a:t>
            </a:r>
            <a:r>
              <a:rPr lang="en-IN" sz="3300" b="0" i="0" strike="noStrike" dirty="0" err="1">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Yussof</a:t>
            </a:r>
            <a:r>
              <a:rPr lang="en-IN" sz="3300" b="0" i="0" strike="noStrike" dirty="0">
                <a:effectLst/>
                <a:latin typeface="Times New Roman" panose="02020603050405020304" pitchFamily="18" charset="0"/>
                <a:cs typeface="Times New Roman" panose="02020603050405020304" pitchFamily="18" charset="0"/>
              </a:rPr>
              <a:t> -</a:t>
            </a:r>
            <a:r>
              <a:rPr lang="en-IN" sz="3300" b="0" i="0" dirty="0">
                <a:effectLst/>
                <a:latin typeface="Times New Roman" panose="02020603050405020304" pitchFamily="18" charset="0"/>
                <a:cs typeface="Times New Roman" panose="02020603050405020304" pitchFamily="18" charset="0"/>
              </a:rPr>
              <a:t> Institute of Informatics and Computing in Energy.</a:t>
            </a:r>
          </a:p>
          <a:p>
            <a:pPr algn="l"/>
            <a:r>
              <a:rPr lang="en-IN" sz="3300" b="0" i="0" strike="noStrike" dirty="0" err="1">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Sumayyah</a:t>
            </a:r>
            <a:r>
              <a:rPr lang="en-IN" sz="3300" b="0" i="0" strike="noStrike" dirty="0">
                <a:solidFill>
                  <a:srgbClr val="0000FF"/>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t>
            </a:r>
            <a:r>
              <a:rPr lang="en-IN" sz="3300" b="0" i="0" strike="noStrike" dirty="0" err="1">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Dzulkifly</a:t>
            </a:r>
            <a:r>
              <a:rPr lang="en-IN" sz="3300" b="0" i="0" strike="noStrike" dirty="0">
                <a:effectLst/>
                <a:latin typeface="Times New Roman" panose="02020603050405020304" pitchFamily="18" charset="0"/>
                <a:cs typeface="Times New Roman" panose="02020603050405020304" pitchFamily="18" charset="0"/>
              </a:rPr>
              <a:t> -</a:t>
            </a:r>
            <a:r>
              <a:rPr lang="en-IN" sz="3300" strike="noStrike" dirty="0">
                <a:latin typeface="Times New Roman" panose="02020603050405020304" pitchFamily="18" charset="0"/>
                <a:cs typeface="Times New Roman" panose="02020603050405020304" pitchFamily="18" charset="0"/>
              </a:rPr>
              <a:t> </a:t>
            </a:r>
            <a:r>
              <a:rPr lang="en-IN" sz="3300" b="0" i="0" dirty="0">
                <a:effectLst/>
                <a:latin typeface="Times New Roman" panose="02020603050405020304" pitchFamily="18" charset="0"/>
                <a:cs typeface="Times New Roman" panose="02020603050405020304" pitchFamily="18" charset="0"/>
              </a:rPr>
              <a:t>Institute of Informatics and Computing in Energy.</a:t>
            </a:r>
          </a:p>
          <a:p>
            <a:endParaRPr lang="en-IN" dirty="0">
              <a:solidFill>
                <a:srgbClr val="D1D5DB"/>
              </a:solidFill>
              <a:latin typeface="Söhne"/>
            </a:endParaRPr>
          </a:p>
        </p:txBody>
      </p:sp>
    </p:spTree>
    <p:extLst>
      <p:ext uri="{BB962C8B-B14F-4D97-AF65-F5344CB8AC3E}">
        <p14:creationId xmlns:p14="http://schemas.microsoft.com/office/powerpoint/2010/main" val="3516589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7F93-AEE3-00F4-921B-7027AAC02B8D}"/>
              </a:ext>
            </a:extLst>
          </p:cNvPr>
          <p:cNvSpPr>
            <a:spLocks noGrp="1"/>
          </p:cNvSpPr>
          <p:nvPr>
            <p:ph type="title"/>
          </p:nvPr>
        </p:nvSpPr>
        <p:spPr/>
        <p:txBody>
          <a:bodyPr/>
          <a:lstStyle/>
          <a:p>
            <a:r>
              <a:rPr lang="en-US" dirty="0"/>
              <a:t>Abstract</a:t>
            </a:r>
            <a:endParaRPr lang="en-IN" dirty="0"/>
          </a:p>
        </p:txBody>
      </p:sp>
      <p:sp>
        <p:nvSpPr>
          <p:cNvPr id="3" name="Content Placeholder 2">
            <a:extLst>
              <a:ext uri="{FF2B5EF4-FFF2-40B4-BE49-F238E27FC236}">
                <a16:creationId xmlns:a16="http://schemas.microsoft.com/office/drawing/2014/main" id="{9C4AB148-3570-6467-CD0C-09272956853B}"/>
              </a:ext>
            </a:extLst>
          </p:cNvPr>
          <p:cNvSpPr>
            <a:spLocks noGrp="1"/>
          </p:cNvSpPr>
          <p:nvPr>
            <p:ph idx="1"/>
          </p:nvPr>
        </p:nvSpPr>
        <p:spPr/>
        <p:txBody>
          <a:bodyPr>
            <a:normAutofit lnSpcReduction="10000"/>
          </a:bodyPr>
          <a:lstStyle/>
          <a:p>
            <a:pPr>
              <a:buFont typeface="Wingdings" panose="05000000000000000000" pitchFamily="2" charset="2"/>
              <a:buChar char="Ø"/>
            </a:pPr>
            <a:r>
              <a:rPr lang="en-US" dirty="0"/>
              <a:t>This project aims to develop a system for monitoring and enforcing social distancing in public spaces using computer vision and machine learning techniques. </a:t>
            </a:r>
          </a:p>
          <a:p>
            <a:pPr>
              <a:buFont typeface="Wingdings" panose="05000000000000000000" pitchFamily="2" charset="2"/>
              <a:buChar char="Ø"/>
            </a:pPr>
            <a:r>
              <a:rPr lang="en-US" dirty="0"/>
              <a:t>The system will utilize cameras and sensors to detect and track individuals in a given area, and will use algorithms to determine the distance between individuals and alert authorities or display warning messages if a safe distance is not being maintained. </a:t>
            </a:r>
          </a:p>
        </p:txBody>
      </p:sp>
    </p:spTree>
    <p:extLst>
      <p:ext uri="{BB962C8B-B14F-4D97-AF65-F5344CB8AC3E}">
        <p14:creationId xmlns:p14="http://schemas.microsoft.com/office/powerpoint/2010/main" val="1389155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0FD6C-8A25-8529-7DB4-ECF9632A8F3C}"/>
              </a:ext>
            </a:extLst>
          </p:cNvPr>
          <p:cNvSpPr>
            <a:spLocks noGrp="1"/>
          </p:cNvSpPr>
          <p:nvPr>
            <p:ph type="title"/>
          </p:nvPr>
        </p:nvSpPr>
        <p:spPr/>
        <p:txBody>
          <a:bodyPr/>
          <a:lstStyle/>
          <a:p>
            <a:r>
              <a:rPr lang="en-IN" dirty="0"/>
              <a:t>Problem Definition</a:t>
            </a:r>
          </a:p>
        </p:txBody>
      </p:sp>
      <p:sp>
        <p:nvSpPr>
          <p:cNvPr id="3" name="Content Placeholder 2">
            <a:extLst>
              <a:ext uri="{FF2B5EF4-FFF2-40B4-BE49-F238E27FC236}">
                <a16:creationId xmlns:a16="http://schemas.microsoft.com/office/drawing/2014/main" id="{64E06248-20A1-3160-98AD-0A1A014B2A53}"/>
              </a:ext>
            </a:extLst>
          </p:cNvPr>
          <p:cNvSpPr>
            <a:spLocks noGrp="1"/>
          </p:cNvSpPr>
          <p:nvPr>
            <p:ph idx="1"/>
          </p:nvPr>
        </p:nvSpPr>
        <p:spPr/>
        <p:txBody>
          <a:bodyPr/>
          <a:lstStyle/>
          <a:p>
            <a:pPr>
              <a:buFont typeface="Wingdings" panose="05000000000000000000" pitchFamily="2" charset="2"/>
              <a:buChar char="Ø"/>
            </a:pPr>
            <a:r>
              <a:rPr lang="en-IN" dirty="0"/>
              <a:t>In crowded environments, supervisors and helpers are not able to control the required social distancing of people as they are limited to supervising one or few people in the crowd. </a:t>
            </a:r>
          </a:p>
        </p:txBody>
      </p:sp>
    </p:spTree>
    <p:extLst>
      <p:ext uri="{BB962C8B-B14F-4D97-AF65-F5344CB8AC3E}">
        <p14:creationId xmlns:p14="http://schemas.microsoft.com/office/powerpoint/2010/main" val="156902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B012E-8C1F-99A6-4A88-1539EA362D2D}"/>
              </a:ext>
            </a:extLst>
          </p:cNvPr>
          <p:cNvSpPr>
            <a:spLocks noGrp="1"/>
          </p:cNvSpPr>
          <p:nvPr>
            <p:ph type="title"/>
          </p:nvPr>
        </p:nvSpPr>
        <p:spPr/>
        <p:txBody>
          <a:bodyPr/>
          <a:lstStyle/>
          <a:p>
            <a:r>
              <a:rPr lang="en-IN" dirty="0"/>
              <a:t>Objective of the Project</a:t>
            </a:r>
          </a:p>
        </p:txBody>
      </p:sp>
      <p:sp>
        <p:nvSpPr>
          <p:cNvPr id="3" name="Content Placeholder 2">
            <a:extLst>
              <a:ext uri="{FF2B5EF4-FFF2-40B4-BE49-F238E27FC236}">
                <a16:creationId xmlns:a16="http://schemas.microsoft.com/office/drawing/2014/main" id="{BFCEC16F-1165-02A9-7FD8-C948A4B049DE}"/>
              </a:ext>
            </a:extLst>
          </p:cNvPr>
          <p:cNvSpPr>
            <a:spLocks noGrp="1"/>
          </p:cNvSpPr>
          <p:nvPr>
            <p:ph idx="1"/>
          </p:nvPr>
        </p:nvSpPr>
        <p:spPr/>
        <p:txBody>
          <a:bodyPr/>
          <a:lstStyle/>
          <a:p>
            <a:pPr>
              <a:buFont typeface="Wingdings" panose="05000000000000000000" pitchFamily="2" charset="2"/>
              <a:buChar char="Ø"/>
            </a:pPr>
            <a:r>
              <a:rPr lang="en-IN" dirty="0"/>
              <a:t>So with this project, we are trying to connect to cameras in public and safety required places like schools, colleges, hospitals and airports to detect and inform people to maintain their distance. This way we can help in controlling these circumstances in a much more efficient way. Like an eye in the sky to help us.</a:t>
            </a:r>
          </a:p>
        </p:txBody>
      </p:sp>
    </p:spTree>
    <p:extLst>
      <p:ext uri="{BB962C8B-B14F-4D97-AF65-F5344CB8AC3E}">
        <p14:creationId xmlns:p14="http://schemas.microsoft.com/office/powerpoint/2010/main" val="293300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F0577-8BBC-2253-82B0-93054DFB29B9}"/>
              </a:ext>
            </a:extLst>
          </p:cNvPr>
          <p:cNvSpPr>
            <a:spLocks noGrp="1"/>
          </p:cNvSpPr>
          <p:nvPr>
            <p:ph type="title"/>
          </p:nvPr>
        </p:nvSpPr>
        <p:spPr/>
        <p:txBody>
          <a:bodyPr/>
          <a:lstStyle/>
          <a:p>
            <a:r>
              <a:rPr lang="en-IN" dirty="0"/>
              <a:t>Literature Survey</a:t>
            </a:r>
          </a:p>
        </p:txBody>
      </p:sp>
      <p:sp>
        <p:nvSpPr>
          <p:cNvPr id="3" name="Content Placeholder 2">
            <a:extLst>
              <a:ext uri="{FF2B5EF4-FFF2-40B4-BE49-F238E27FC236}">
                <a16:creationId xmlns:a16="http://schemas.microsoft.com/office/drawing/2014/main" id="{E55814B9-3D21-AB44-964C-78CB174B9811}"/>
              </a:ext>
            </a:extLst>
          </p:cNvPr>
          <p:cNvSpPr>
            <a:spLocks noGrp="1"/>
          </p:cNvSpPr>
          <p:nvPr>
            <p:ph idx="1"/>
          </p:nvPr>
        </p:nvSpPr>
        <p:spPr/>
        <p:txBody>
          <a:bodyPr>
            <a:noAutofit/>
          </a:bodyPr>
          <a:lstStyle/>
          <a:p>
            <a:pPr algn="l">
              <a:buFont typeface="+mj-lt"/>
              <a:buAutoNum type="arabicPeriod"/>
            </a:pPr>
            <a:r>
              <a:rPr lang="en-IN" sz="1600" b="0" i="0" dirty="0">
                <a:solidFill>
                  <a:srgbClr val="D1D5DB"/>
                </a:solidFill>
                <a:effectLst/>
                <a:latin typeface="Söhne"/>
              </a:rPr>
              <a:t>"Real-time Social Distancing Detection using Deep Learning and Computer Vision" - </a:t>
            </a:r>
            <a:r>
              <a:rPr lang="en-IN" sz="1600" b="0" i="0" u="sng" dirty="0">
                <a:solidFill>
                  <a:srgbClr val="D1D5DB"/>
                </a:solidFill>
                <a:effectLst/>
                <a:latin typeface="Söhne"/>
                <a:hlinkClick r:id="rId3"/>
              </a:rPr>
              <a:t>https://ieeexplore.org/abstract/document/9138645/</a:t>
            </a:r>
            <a:endParaRPr lang="en-IN" sz="1600" b="0" i="0" dirty="0">
              <a:solidFill>
                <a:srgbClr val="D1D5DB"/>
              </a:solidFill>
              <a:effectLst/>
              <a:latin typeface="Söhne"/>
            </a:endParaRPr>
          </a:p>
          <a:p>
            <a:pPr algn="l">
              <a:buFont typeface="+mj-lt"/>
              <a:buAutoNum type="arabicPeriod"/>
            </a:pPr>
            <a:r>
              <a:rPr lang="en-IN" sz="1600" b="0" i="0" dirty="0">
                <a:solidFill>
                  <a:srgbClr val="D1D5DB"/>
                </a:solidFill>
                <a:effectLst/>
                <a:latin typeface="Söhne"/>
              </a:rPr>
              <a:t>"A Multi-Camera System for Social Distancing Monitoring" - </a:t>
            </a:r>
            <a:r>
              <a:rPr lang="en-IN" sz="1600" b="0" i="0" u="sng" dirty="0">
                <a:solidFill>
                  <a:srgbClr val="D1D5DB"/>
                </a:solidFill>
                <a:effectLst/>
                <a:latin typeface="Söhne"/>
                <a:hlinkClick r:id="rId4"/>
              </a:rPr>
              <a:t>https://ieeexplore.org/abstract/document/9238613/</a:t>
            </a:r>
            <a:endParaRPr lang="en-IN" sz="1600" b="0" i="0" dirty="0">
              <a:solidFill>
                <a:srgbClr val="D1D5DB"/>
              </a:solidFill>
              <a:effectLst/>
              <a:latin typeface="Söhne"/>
            </a:endParaRPr>
          </a:p>
          <a:p>
            <a:pPr algn="l">
              <a:buFont typeface="+mj-lt"/>
              <a:buAutoNum type="arabicPeriod"/>
            </a:pPr>
            <a:r>
              <a:rPr lang="en-IN" sz="1600" b="0" i="0" dirty="0">
                <a:solidFill>
                  <a:srgbClr val="D1D5DB"/>
                </a:solidFill>
                <a:effectLst/>
                <a:latin typeface="Söhne"/>
              </a:rPr>
              <a:t>"Smart Social Distancing System based on Wireless Sensor Network and Computer Vision" - </a:t>
            </a:r>
            <a:r>
              <a:rPr lang="en-IN" sz="1600" b="0" i="0" u="sng" dirty="0">
                <a:solidFill>
                  <a:srgbClr val="D1D5DB"/>
                </a:solidFill>
                <a:effectLst/>
                <a:latin typeface="Söhne"/>
                <a:hlinkClick r:id="rId5"/>
              </a:rPr>
              <a:t>https://ieeexplore.org/abstract/document/9181736/</a:t>
            </a:r>
            <a:endParaRPr lang="en-IN" sz="1600" b="0" i="0" dirty="0">
              <a:solidFill>
                <a:srgbClr val="D1D5DB"/>
              </a:solidFill>
              <a:effectLst/>
              <a:latin typeface="Söhne"/>
            </a:endParaRPr>
          </a:p>
          <a:p>
            <a:pPr algn="l">
              <a:buFont typeface="+mj-lt"/>
              <a:buAutoNum type="arabicPeriod"/>
            </a:pPr>
            <a:r>
              <a:rPr lang="en-IN" sz="1600" b="0" i="0" dirty="0">
                <a:solidFill>
                  <a:srgbClr val="D1D5DB"/>
                </a:solidFill>
                <a:effectLst/>
                <a:latin typeface="Söhne"/>
              </a:rPr>
              <a:t>"Real-time Social Distancing Monitoring using Thermal Imaging and Computer Vision</a:t>
            </a:r>
            <a:r>
              <a:rPr lang="en-IN" sz="1600" dirty="0">
                <a:solidFill>
                  <a:srgbClr val="D1D5DB"/>
                </a:solidFill>
                <a:latin typeface="Söhne"/>
              </a:rPr>
              <a:t>“</a:t>
            </a:r>
            <a:r>
              <a:rPr lang="en-IN" sz="1600" b="0" i="0" dirty="0">
                <a:effectLst/>
                <a:latin typeface="Söhne"/>
              </a:rPr>
              <a:t>-</a:t>
            </a:r>
            <a:r>
              <a:rPr lang="en-IN" sz="1600" b="0" i="0" u="sng" dirty="0">
                <a:solidFill>
                  <a:srgbClr val="D1D5DB"/>
                </a:solidFill>
                <a:effectLst/>
                <a:latin typeface="Söhne"/>
                <a:hlinkClick r:id="rId6"/>
              </a:rPr>
              <a:t>https://ieeexplore.org/abstract/document/9195421/</a:t>
            </a:r>
            <a:endParaRPr lang="en-IN" sz="1600" b="0" i="0" dirty="0">
              <a:solidFill>
                <a:srgbClr val="D1D5DB"/>
              </a:solidFill>
              <a:effectLst/>
              <a:latin typeface="Söhne"/>
            </a:endParaRPr>
          </a:p>
          <a:p>
            <a:pPr>
              <a:buFont typeface="+mj-lt"/>
              <a:buAutoNum type="arabicPeriod"/>
            </a:pPr>
            <a:r>
              <a:rPr lang="en-US" sz="1600" dirty="0">
                <a:latin typeface="Söhne"/>
              </a:rPr>
              <a:t>“</a:t>
            </a:r>
            <a:r>
              <a:rPr lang="en-US" sz="1600" i="0" dirty="0">
                <a:effectLst/>
                <a:latin typeface="Söhne"/>
              </a:rPr>
              <a:t>Social Distancing Detection with Deep Learning Model” –</a:t>
            </a:r>
          </a:p>
          <a:p>
            <a:pPr marL="0" indent="0" algn="l">
              <a:buNone/>
            </a:pPr>
            <a:r>
              <a:rPr lang="en-IN" sz="1800" b="0" i="0" dirty="0">
                <a:solidFill>
                  <a:srgbClr val="0000CC"/>
                </a:solidFill>
                <a:effectLst/>
                <a:latin typeface="Söhne"/>
              </a:rPr>
              <a:t>       </a:t>
            </a:r>
            <a:r>
              <a:rPr lang="en-IN" sz="1800" b="0" i="0" u="sng" dirty="0">
                <a:solidFill>
                  <a:srgbClr val="0003C2"/>
                </a:solidFill>
                <a:effectLst/>
                <a:latin typeface="Söhne"/>
              </a:rPr>
              <a:t>https://ieeexplore.ieee.org/document/9243478/</a:t>
            </a:r>
          </a:p>
        </p:txBody>
      </p:sp>
    </p:spTree>
    <p:extLst>
      <p:ext uri="{BB962C8B-B14F-4D97-AF65-F5344CB8AC3E}">
        <p14:creationId xmlns:p14="http://schemas.microsoft.com/office/powerpoint/2010/main" val="32406334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02C46B5-5DE1-0353-7587-806335C40F96}"/>
              </a:ext>
            </a:extLst>
          </p:cNvPr>
          <p:cNvSpPr>
            <a:spLocks noGrp="1"/>
          </p:cNvSpPr>
          <p:nvPr>
            <p:ph idx="1"/>
          </p:nvPr>
        </p:nvSpPr>
        <p:spPr>
          <a:xfrm>
            <a:off x="242258" y="1271588"/>
            <a:ext cx="5051261" cy="3521868"/>
          </a:xfrm>
        </p:spPr>
        <p:txBody>
          <a:bodyPr>
            <a:normAutofit fontScale="92500" lnSpcReduction="20000"/>
          </a:bodyPr>
          <a:lstStyle/>
          <a:p>
            <a:pPr algn="l">
              <a:buFont typeface="Wingdings" panose="05000000000000000000" pitchFamily="2" charset="2"/>
              <a:buChar char="Ø"/>
            </a:pPr>
            <a:r>
              <a:rPr lang="en-IN" sz="2800" b="1" dirty="0">
                <a:solidFill>
                  <a:srgbClr val="D1D5DB"/>
                </a:solidFill>
                <a:latin typeface="Söhne"/>
              </a:rPr>
              <a:t>Existing System</a:t>
            </a:r>
          </a:p>
          <a:p>
            <a:pPr algn="l"/>
            <a:r>
              <a:rPr lang="en-IN" sz="2800" dirty="0">
                <a:solidFill>
                  <a:srgbClr val="D1D5DB"/>
                </a:solidFill>
                <a:latin typeface="Söhne"/>
              </a:rPr>
              <a:t>Detection of people using camera.</a:t>
            </a:r>
          </a:p>
          <a:p>
            <a:pPr algn="l"/>
            <a:r>
              <a:rPr lang="en-IN" sz="2800" dirty="0"/>
              <a:t>Outlines people based on the distance they are maintaining in the environment with red and green boxes.</a:t>
            </a:r>
          </a:p>
          <a:p>
            <a:pPr algn="l"/>
            <a:r>
              <a:rPr lang="en-IN" sz="2800" dirty="0"/>
              <a:t>Places violation counters based on the people with red boxes  (close to each other).</a:t>
            </a:r>
          </a:p>
          <a:p>
            <a:endParaRPr lang="en-IN" dirty="0"/>
          </a:p>
        </p:txBody>
      </p:sp>
      <p:pic>
        <p:nvPicPr>
          <p:cNvPr id="4" name="Picture 3">
            <a:extLst>
              <a:ext uri="{FF2B5EF4-FFF2-40B4-BE49-F238E27FC236}">
                <a16:creationId xmlns:a16="http://schemas.microsoft.com/office/drawing/2014/main" id="{143CC09A-1E09-3030-2AF1-920918746C9C}"/>
              </a:ext>
            </a:extLst>
          </p:cNvPr>
          <p:cNvPicPr>
            <a:picLocks noChangeAspect="1"/>
          </p:cNvPicPr>
          <p:nvPr/>
        </p:nvPicPr>
        <p:blipFill rotWithShape="1">
          <a:blip r:embed="rId2"/>
          <a:srcRect t="10834"/>
          <a:stretch/>
        </p:blipFill>
        <p:spPr>
          <a:xfrm>
            <a:off x="5199377" y="1949294"/>
            <a:ext cx="3887474" cy="2166456"/>
          </a:xfrm>
          <a:prstGeom prst="rect">
            <a:avLst/>
          </a:prstGeom>
        </p:spPr>
      </p:pic>
    </p:spTree>
    <p:extLst>
      <p:ext uri="{BB962C8B-B14F-4D97-AF65-F5344CB8AC3E}">
        <p14:creationId xmlns:p14="http://schemas.microsoft.com/office/powerpoint/2010/main" val="1347578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6D4F565-AC25-F841-D1A7-BE22032ECCAF}"/>
              </a:ext>
            </a:extLst>
          </p:cNvPr>
          <p:cNvSpPr>
            <a:spLocks noGrp="1"/>
          </p:cNvSpPr>
          <p:nvPr>
            <p:ph idx="1"/>
          </p:nvPr>
        </p:nvSpPr>
        <p:spPr>
          <a:xfrm>
            <a:off x="463714" y="1312606"/>
            <a:ext cx="4244017" cy="3559432"/>
          </a:xfrm>
        </p:spPr>
        <p:txBody>
          <a:bodyPr>
            <a:normAutofit fontScale="85000" lnSpcReduction="10000"/>
          </a:bodyPr>
          <a:lstStyle/>
          <a:p>
            <a:pPr>
              <a:buFont typeface="Wingdings" panose="05000000000000000000" pitchFamily="2" charset="2"/>
              <a:buChar char="Ø"/>
            </a:pPr>
            <a:r>
              <a:rPr lang="en-IN" dirty="0"/>
              <a:t>Proposed System:</a:t>
            </a:r>
          </a:p>
          <a:p>
            <a:r>
              <a:rPr lang="en-IN" dirty="0"/>
              <a:t>Added abnormal violation layout (yellow box) which denotes if a person or a group of people are expected to come in contact.</a:t>
            </a:r>
          </a:p>
          <a:p>
            <a:r>
              <a:rPr lang="en-IN" dirty="0"/>
              <a:t>Audio output which warns them if the measures are violated more than a dedicated violation counter.</a:t>
            </a:r>
          </a:p>
          <a:p>
            <a:endParaRPr lang="en-IN" dirty="0"/>
          </a:p>
          <a:p>
            <a:endParaRPr lang="en-IN" dirty="0"/>
          </a:p>
          <a:p>
            <a:endParaRPr lang="en-IN" dirty="0"/>
          </a:p>
        </p:txBody>
      </p:sp>
      <p:pic>
        <p:nvPicPr>
          <p:cNvPr id="2" name="Picture 1">
            <a:extLst>
              <a:ext uri="{FF2B5EF4-FFF2-40B4-BE49-F238E27FC236}">
                <a16:creationId xmlns:a16="http://schemas.microsoft.com/office/drawing/2014/main" id="{61082F29-5C94-B295-9BCF-251C1038E6D6}"/>
              </a:ext>
            </a:extLst>
          </p:cNvPr>
          <p:cNvPicPr>
            <a:picLocks noChangeAspect="1"/>
          </p:cNvPicPr>
          <p:nvPr/>
        </p:nvPicPr>
        <p:blipFill>
          <a:blip r:embed="rId2"/>
          <a:stretch>
            <a:fillRect/>
          </a:stretch>
        </p:blipFill>
        <p:spPr>
          <a:xfrm>
            <a:off x="4707731" y="1864713"/>
            <a:ext cx="4244017" cy="2455217"/>
          </a:xfrm>
          <a:prstGeom prst="rect">
            <a:avLst/>
          </a:prstGeom>
        </p:spPr>
      </p:pic>
    </p:spTree>
    <p:extLst>
      <p:ext uri="{BB962C8B-B14F-4D97-AF65-F5344CB8AC3E}">
        <p14:creationId xmlns:p14="http://schemas.microsoft.com/office/powerpoint/2010/main" val="1593856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8D5A3-6E32-AADA-0558-AC7044C1BEA7}"/>
              </a:ext>
            </a:extLst>
          </p:cNvPr>
          <p:cNvSpPr>
            <a:spLocks noGrp="1"/>
          </p:cNvSpPr>
          <p:nvPr>
            <p:ph type="title"/>
          </p:nvPr>
        </p:nvSpPr>
        <p:spPr/>
        <p:txBody>
          <a:bodyPr/>
          <a:lstStyle/>
          <a:p>
            <a:r>
              <a:rPr lang="en-US" dirty="0"/>
              <a:t>Demo Video</a:t>
            </a:r>
            <a:endParaRPr lang="en-IN" dirty="0"/>
          </a:p>
        </p:txBody>
      </p:sp>
      <p:pic>
        <p:nvPicPr>
          <p:cNvPr id="4" name="Untitled video - Made with Clipchamp">
            <a:hlinkClick r:id="" action="ppaction://media"/>
            <a:extLst>
              <a:ext uri="{FF2B5EF4-FFF2-40B4-BE49-F238E27FC236}">
                <a16:creationId xmlns:a16="http://schemas.microsoft.com/office/drawing/2014/main" id="{0A069720-C0FD-6E02-7AF3-774D1CE7588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64456" y="1384301"/>
            <a:ext cx="6317584" cy="3465512"/>
          </a:xfrm>
        </p:spPr>
      </p:pic>
    </p:spTree>
    <p:extLst>
      <p:ext uri="{BB962C8B-B14F-4D97-AF65-F5344CB8AC3E}">
        <p14:creationId xmlns:p14="http://schemas.microsoft.com/office/powerpoint/2010/main" val="2256035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8F3E00-D618-BC61-38AA-730994CB9AAD}"/>
              </a:ext>
            </a:extLst>
          </p:cNvPr>
          <p:cNvSpPr>
            <a:spLocks noGrp="1"/>
          </p:cNvSpPr>
          <p:nvPr>
            <p:ph idx="1"/>
          </p:nvPr>
        </p:nvSpPr>
        <p:spPr/>
        <p:txBody>
          <a:bodyPr>
            <a:normAutofit fontScale="92500" lnSpcReduction="20000"/>
          </a:bodyPr>
          <a:lstStyle/>
          <a:p>
            <a:pPr>
              <a:buFont typeface="Wingdings" panose="05000000000000000000" pitchFamily="2" charset="2"/>
              <a:buChar char="Ø"/>
            </a:pPr>
            <a:r>
              <a:rPr lang="en-IN" dirty="0"/>
              <a:t>Software Requirements:</a:t>
            </a:r>
          </a:p>
          <a:p>
            <a:r>
              <a:rPr lang="en-IN" sz="2400" dirty="0"/>
              <a:t>Python</a:t>
            </a:r>
          </a:p>
          <a:p>
            <a:r>
              <a:rPr lang="en-IN" sz="2400" dirty="0"/>
              <a:t>Microsoft Windows/ MAC OS/ Linux</a:t>
            </a:r>
          </a:p>
          <a:p>
            <a:pPr marL="0" indent="0">
              <a:buNone/>
            </a:pPr>
            <a:endParaRPr lang="en-IN" sz="2400" dirty="0"/>
          </a:p>
          <a:p>
            <a:pPr>
              <a:buFont typeface="Wingdings" panose="05000000000000000000" pitchFamily="2" charset="2"/>
              <a:buChar char="Ø"/>
            </a:pPr>
            <a:r>
              <a:rPr lang="en-IN" sz="2600" dirty="0"/>
              <a:t>Hardware Requirements:</a:t>
            </a:r>
          </a:p>
          <a:p>
            <a:r>
              <a:rPr lang="en-IN" sz="2600" dirty="0"/>
              <a:t>Systems with higher GPU processing</a:t>
            </a:r>
          </a:p>
          <a:p>
            <a:r>
              <a:rPr lang="en-IN" sz="2600" dirty="0"/>
              <a:t>8GB RAM or more</a:t>
            </a:r>
          </a:p>
          <a:p>
            <a:r>
              <a:rPr lang="en-IN" sz="2600" dirty="0"/>
              <a:t>Dedicated Graphics card</a:t>
            </a:r>
          </a:p>
          <a:p>
            <a:r>
              <a:rPr lang="en-IN" sz="2400" dirty="0"/>
              <a:t>Top-Down view 2D-camera</a:t>
            </a:r>
          </a:p>
          <a:p>
            <a:endParaRPr lang="en-IN" sz="2400" dirty="0"/>
          </a:p>
        </p:txBody>
      </p:sp>
    </p:spTree>
    <p:extLst>
      <p:ext uri="{BB962C8B-B14F-4D97-AF65-F5344CB8AC3E}">
        <p14:creationId xmlns:p14="http://schemas.microsoft.com/office/powerpoint/2010/main" val="9947662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699</Words>
  <Application>Microsoft Office PowerPoint</Application>
  <PresentationFormat>On-screen Show (16:9)</PresentationFormat>
  <Paragraphs>54</Paragraphs>
  <Slides>14</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Söhne</vt:lpstr>
      <vt:lpstr>Times New Roman</vt:lpstr>
      <vt:lpstr>Wingdings</vt:lpstr>
      <vt:lpstr>Office Theme</vt:lpstr>
      <vt:lpstr>Social Distancing Detection</vt:lpstr>
      <vt:lpstr>Abstract</vt:lpstr>
      <vt:lpstr>Problem Definition</vt:lpstr>
      <vt:lpstr>Objective of the Project</vt:lpstr>
      <vt:lpstr>Literature Survey</vt:lpstr>
      <vt:lpstr>PowerPoint Presentation</vt:lpstr>
      <vt:lpstr>PowerPoint Presentation</vt:lpstr>
      <vt:lpstr>Demo Video</vt:lpstr>
      <vt:lpstr>PowerPoint Presentation</vt:lpstr>
      <vt:lpstr>UML Diagram</vt:lpstr>
      <vt:lpstr>Architecture Diagram</vt:lpstr>
      <vt:lpstr>Modules Description</vt:lpstr>
      <vt:lpstr>Conclusion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2023-02-20T06:36:49Z</dcterms:modified>
</cp:coreProperties>
</file>

<file path=docProps/thumbnail.jpeg>
</file>